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7" r:id="rId2"/>
    <p:sldId id="25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10" autoAdjust="0"/>
  </p:normalViewPr>
  <p:slideViewPr>
    <p:cSldViewPr>
      <p:cViewPr varScale="1">
        <p:scale>
          <a:sx n="78" d="100"/>
          <a:sy n="78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176"/>
          <c:y val="9.2825943316241603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9181183875744279E-2"/>
          <c:y val="0.27743043170641857"/>
          <c:w val="0.96711813006354974"/>
          <c:h val="0.71991397885615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explosion val="25"/>
          <c:dPt>
            <c:idx val="0"/>
            <c:explosion val="9"/>
          </c:dPt>
          <c:dPt>
            <c:idx val="1"/>
            <c:explosion val="14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2">
                            <a:lumMod val="50000"/>
                          </a:schemeClr>
                        </a:solidFill>
                      </a:defRPr>
                    </a:pPr>
                    <a:r>
                      <a:rPr lang="en-US" smtClean="0"/>
                      <a:t>26,5%</a:t>
                    </a:r>
                    <a:endParaRPr lang="en-US" dirty="0"/>
                  </a:p>
                </c:rich>
              </c:tx>
              <c:numFmt formatCode="0.0%" sourceLinked="0"/>
              <c:spPr/>
              <c:showPercent val="1"/>
            </c:dLbl>
            <c:dLbl>
              <c:idx val="1"/>
              <c:layout>
                <c:manualLayout>
                  <c:x val="9.9027020677119992E-2"/>
                  <c:y val="-9.360089376034293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1565741329287639"/>
                  <c:y val="-6.871294271396750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Кредиты кредитных организаций </c:v>
                </c:pt>
                <c:pt idx="1">
                  <c:v>Бюджетные кредиты</c:v>
                </c:pt>
                <c:pt idx="2">
                  <c:v>Государственные гарантии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26.5</c:v>
                </c:pt>
                <c:pt idx="1">
                  <c:v>73.099999999999994</c:v>
                </c:pt>
                <c:pt idx="2">
                  <c:v>0.4</c:v>
                </c:pt>
              </c:numCache>
            </c:numRef>
          </c:val>
        </c:ser>
        <c:dLbls>
          <c:showPercent val="1"/>
        </c:dLbls>
      </c:pie3DChart>
      <c:spPr>
        <a:noFill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20207044390331858"/>
          <c:y val="7.3907723703214384E-2"/>
          <c:w val="0.76553538677851862"/>
          <c:h val="0.17035954338406845"/>
        </c:manualLayout>
      </c:layout>
      <c:txPr>
        <a:bodyPr/>
        <a:lstStyle/>
        <a:p>
          <a:pPr rtl="0">
            <a:defRPr sz="170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60200050631898"/>
          <c:y val="9.2825943316241326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934645317454397E-2"/>
          <c:y val="0.27949221854491318"/>
          <c:w val="0.93860882488466668"/>
          <c:h val="0.692586423145961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rgbClr val="A5644E">
                  <a:lumMod val="50000"/>
                </a:srgbClr>
              </a:solidFill>
            </c:spPr>
          </c:dPt>
          <c:dLbls>
            <c:dLbl>
              <c:idx val="0"/>
              <c:layout>
                <c:manualLayout>
                  <c:x val="3.9065856473461252E-2"/>
                  <c:y val="-0.18331112762444746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7.6253103337865377E-2"/>
                  <c:y val="-2.7228636598572796E-2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19693690682820394"/>
                  <c:y val="-0.11564413164619169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82.739791248330633</c:v>
                </c:pt>
                <c:pt idx="1">
                  <c:v>15.834781884527219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0433977457640503"/>
          <c:y val="7.1588768457927193E-2"/>
          <c:w val="0.80345901204537629"/>
          <c:h val="0.19265152895671558"/>
        </c:manualLayout>
      </c:layout>
      <c:txPr>
        <a:bodyPr/>
        <a:lstStyle/>
        <a:p>
          <a:pPr>
            <a:defRPr sz="1700" b="0" i="0" u="none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92F7A5-5437-4EAE-A94E-132111C64F1E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3016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 на 01.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06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51520" y="1124744"/>
          <a:ext cx="4392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563454" y="1098766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792088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 Кировской области по состоянию на 01.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6.201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39553" y="1383909"/>
          <a:ext cx="8064894" cy="43599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08511"/>
                <a:gridCol w="1800200"/>
                <a:gridCol w="1656183"/>
              </a:tblGrid>
              <a:tr h="4959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628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6 900 000,00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3 113 536,79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90446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полученные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 бюджетной системы Российской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Федерации,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19 037 583,29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595 870,20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реструктурированные бюджетные</a:t>
                      </a:r>
                      <a:r>
                        <a:rPr lang="ru-RU" sz="12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endParaRPr lang="ru-RU" sz="12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16 537 583,29</a:t>
                      </a:r>
                      <a:endParaRPr kumimoji="0" lang="ru-RU" sz="1200" b="0" i="1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1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821015">
                <a:tc>
                  <a:txBody>
                    <a:bodyPr/>
                    <a:lstStyle/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краткосрочные бюджетные  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пополнение </a:t>
                      </a:r>
                    </a:p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остатков  средств  на счетах бюджетов </a:t>
                      </a:r>
                    </a:p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субъектов  Российской Федерации  (местных бюджетов)</a:t>
                      </a:r>
                      <a:endParaRPr lang="ru-RU" sz="12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2 500 000,00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512 000,00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845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117 194,71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53 639,48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093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26 054 778,00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3 763 046,47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1354</TotalTime>
  <Words>133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Структура государственного и муниципального долга  Кировской области по состоянию  на 01.06.2018</vt:lpstr>
      <vt:lpstr>Информация о государственном и муниципальном долге Кировской области по состоянию на 01.06.2018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cheshuina</cp:lastModifiedBy>
  <cp:revision>185</cp:revision>
  <dcterms:created xsi:type="dcterms:W3CDTF">2016-03-15T07:52:22Z</dcterms:created>
  <dcterms:modified xsi:type="dcterms:W3CDTF">2018-06-19T13:36:49Z</dcterms:modified>
</cp:coreProperties>
</file>